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8" r:id="rId4"/>
    <p:sldId id="260" r:id="rId5"/>
    <p:sldId id="261" r:id="rId6"/>
    <p:sldId id="262" r:id="rId7"/>
    <p:sldId id="266" r:id="rId8"/>
    <p:sldId id="265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49A3"/>
    <a:srgbClr val="38A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61"/>
    <p:restoredTop sz="94674"/>
  </p:normalViewPr>
  <p:slideViewPr>
    <p:cSldViewPr snapToGrid="0" snapToObjects="1">
      <p:cViewPr>
        <p:scale>
          <a:sx n="115" d="100"/>
          <a:sy n="115" d="100"/>
        </p:scale>
        <p:origin x="672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214E8-1192-2145-9480-CB54261D6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87A6143-05E5-C64B-82B3-7EE413B43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F0AE51-42C2-3949-A6ED-D9E8AB631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9CEF1D-7BE2-274B-A65B-3C1F04DC7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DFACEF-C8DB-F54A-AEF5-026EDDE86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D485545-25FF-CB42-BEF7-1FA28FF614F1}"/>
              </a:ext>
            </a:extLst>
          </p:cNvPr>
          <p:cNvSpPr/>
          <p:nvPr userDrawn="1"/>
        </p:nvSpPr>
        <p:spPr>
          <a:xfrm>
            <a:off x="-2" y="0"/>
            <a:ext cx="12192001" cy="350231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98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2DC7C9-7CE1-FF48-8C20-89FB5D062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263721"/>
            <a:ext cx="10515600" cy="4913242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804C72-80AA-2F40-9AAD-799E983C6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EF196E-0001-B941-AC4A-C8072567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DCA19E-A690-164D-B833-070D313AD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CDA36F6-1AA2-E248-9C83-A338DC6284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334DEF5F-121C-CE43-AF67-14BC9DD3DA81}"/>
              </a:ext>
            </a:extLst>
          </p:cNvPr>
          <p:cNvSpPr/>
          <p:nvPr userDrawn="1"/>
        </p:nvSpPr>
        <p:spPr>
          <a:xfrm>
            <a:off x="-2" y="0"/>
            <a:ext cx="12192001" cy="945222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0B8960F-4113-DD40-B8DB-B364F5379139}"/>
              </a:ext>
            </a:extLst>
          </p:cNvPr>
          <p:cNvSpPr txBox="1">
            <a:spLocks/>
          </p:cNvSpPr>
          <p:nvPr userDrawn="1"/>
        </p:nvSpPr>
        <p:spPr>
          <a:xfrm>
            <a:off x="838200" y="1"/>
            <a:ext cx="10515600" cy="945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95690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5441FB6-DDC0-734B-9F02-1206DFBEA3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DFB4FA3-67E7-2F42-8B19-5AD92087F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9BBA04-CEED-0341-A587-0CF497DB9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5695C3-201F-144C-BF64-FB2DE7101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4818C8-D575-5142-88E7-EA672588D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C480760-31EE-BE4D-BDCB-BD2D38086A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6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FC986DF9-50B7-7A4F-9650-8B70E0E636D0}"/>
              </a:ext>
            </a:extLst>
          </p:cNvPr>
          <p:cNvSpPr/>
          <p:nvPr userDrawn="1"/>
        </p:nvSpPr>
        <p:spPr>
          <a:xfrm>
            <a:off x="-2" y="0"/>
            <a:ext cx="12192001" cy="945222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34CD282-0CFD-5F49-B3A7-080B28A86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452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81E94-3B4F-9343-9B0E-70C44722A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4818"/>
            <a:ext cx="10515600" cy="4872145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AE3B98-AEEC-9F42-9D7D-6B821C5DF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3FB33F-0290-BC4C-9999-1513E33F3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C34403-723F-924F-A387-7AA353E79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F330927-5CB4-354C-BCED-9DC16AAF06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61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AADA9CE-A467-4448-AACA-DE97712BE24F}"/>
              </a:ext>
            </a:extLst>
          </p:cNvPr>
          <p:cNvSpPr/>
          <p:nvPr userDrawn="1"/>
        </p:nvSpPr>
        <p:spPr>
          <a:xfrm>
            <a:off x="-2" y="0"/>
            <a:ext cx="12192001" cy="945222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5348260-EDD3-D44A-8249-4FF448D5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F6043C-6E5B-0E4C-8DE1-A6CBA2897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969C3B-A958-1844-90FE-2C1E2F9E5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50DC2-6A73-EC47-AE6A-49FF4C2FB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9EFECF-177F-1140-B3F5-FCF8540E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2E0899B-5F8B-F649-9BB3-20BBFC7509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B1020DE1-06A9-674D-A9B2-58C579362351}"/>
              </a:ext>
            </a:extLst>
          </p:cNvPr>
          <p:cNvSpPr txBox="1">
            <a:spLocks/>
          </p:cNvSpPr>
          <p:nvPr userDrawn="1"/>
        </p:nvSpPr>
        <p:spPr>
          <a:xfrm>
            <a:off x="838200" y="1"/>
            <a:ext cx="10515600" cy="945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5577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EEE1EF-A2A7-B84A-AE76-00D119EAE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12351"/>
            <a:ext cx="5181600" cy="4964612"/>
          </a:xfrm>
        </p:spPr>
        <p:txBody>
          <a:bodyPr/>
          <a:lstStyle/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F9CD19-72D1-224F-AB92-614E72D81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12351"/>
            <a:ext cx="5181600" cy="4964612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E99BBF7-A2F1-8F45-8E74-4B611C91A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772838-2A55-9948-9B3E-21F0EE72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3FDFA8-49DC-054B-86B4-E70BE3DAE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C6BE799-73EA-FB45-B887-E0B0D74304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E016E3A4-D189-264E-99EF-185D93513FCD}"/>
              </a:ext>
            </a:extLst>
          </p:cNvPr>
          <p:cNvSpPr/>
          <p:nvPr userDrawn="1"/>
        </p:nvSpPr>
        <p:spPr>
          <a:xfrm>
            <a:off x="-2" y="0"/>
            <a:ext cx="12192001" cy="945222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FA09F9D-17AF-324C-9376-233FCF9B25AF}"/>
              </a:ext>
            </a:extLst>
          </p:cNvPr>
          <p:cNvSpPr txBox="1">
            <a:spLocks/>
          </p:cNvSpPr>
          <p:nvPr userDrawn="1"/>
        </p:nvSpPr>
        <p:spPr>
          <a:xfrm>
            <a:off x="838200" y="1"/>
            <a:ext cx="10515600" cy="945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E16DD502-4365-1E4B-AA78-60A27C7C4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9452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4759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5B4C0-04FB-624F-8B6E-C35D42ABA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5BAD06-B499-F64D-A1E3-179361279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2FA5602-4EF7-E946-95F4-A47F6438B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95E88E-6C3A-1341-A4AB-157F81A9CE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CCB1E5-2150-D147-9DF7-1A392FD7E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2861B95-6D9F-8449-9E75-C09D29E2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3241FE4-5561-B849-9DEA-5B410DF3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C52538F-18EA-3044-8F6C-EDFB1588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E74B61-6243-1948-B90C-1C88D6AD91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2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3407F3C-52F2-804E-8783-2F8894500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98101A-EBB2-7E45-8E78-E06C63905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0891B5-C764-8E42-89F5-1CE3F09E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7A7D6D9-112D-9F4C-8D01-CE7517596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413F006-8477-854E-BE87-230F309C975D}"/>
              </a:ext>
            </a:extLst>
          </p:cNvPr>
          <p:cNvSpPr/>
          <p:nvPr userDrawn="1"/>
        </p:nvSpPr>
        <p:spPr>
          <a:xfrm>
            <a:off x="-2" y="0"/>
            <a:ext cx="12192001" cy="945222"/>
          </a:xfrm>
          <a:prstGeom prst="rect">
            <a:avLst/>
          </a:prstGeom>
          <a:solidFill>
            <a:srgbClr val="38A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C05C69B-A2AD-8D45-9C01-25DB57F5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452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566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597E5FE-9945-154A-9958-4E9704AD5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4C3841-DC78-B84C-9015-0ACD552B9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BF21A4-E44D-FC4A-BD55-D0221A17B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B641EAE-F41F-F941-B991-C9492B3D0B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39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1A4789-F093-0342-A5BA-202C5D3B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6E7BC2-BA20-7E47-9FF8-80AB73D8F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B4A59D1-2A31-8341-902F-14ADD0CE2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CAC38AC-E42E-6541-ADE9-ADC66D775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A0A131-FE0E-0047-99F7-A1943E3D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F75493-9E56-9041-B37C-CD1EF627C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16FA99-3669-5E48-8E96-5F625C024F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72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F0B3A5-0CF0-3E45-A8BD-12775732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245D98E-F98F-B842-8F81-149B1DC16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78ECBC-ACAE-F242-9DFE-8ABA6A9D5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C8ACF8D-BDDF-6345-AAD4-ECB71B168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9A4100-278D-E14D-A993-E0B573581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1DFD96B-34E9-B74E-83E1-145BD267B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52C166-17CC-C24D-8C5B-460FB75F94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1800" y="6356350"/>
            <a:ext cx="152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34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CE76331-D155-744F-95A5-C1CA9C194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636394-43C2-FF4E-A2D0-826128438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A71145-F546-1841-B3EE-B1994FC7A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CB24E-9816-144A-9D0E-A6446AF9D8C7}" type="datetimeFigureOut">
              <a:rPr lang="de-DE" smtClean="0"/>
              <a:t>10.10.18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79F75D-9332-8943-AA24-85976FCC0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452888-8232-6949-A62E-ACFE490EF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65DA7-9156-1D4D-8820-00FB90F3C3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523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5F6F9D-A02F-7045-8551-28069117C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17858"/>
            <a:ext cx="9144000" cy="941424"/>
          </a:xfrm>
        </p:spPr>
        <p:txBody>
          <a:bodyPr/>
          <a:lstStyle/>
          <a:p>
            <a:r>
              <a:rPr lang="en-US" dirty="0">
                <a:solidFill>
                  <a:srgbClr val="7749A3"/>
                </a:solidFill>
              </a:rPr>
              <a:t>POC Summary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6B5505-9E60-D549-84BB-EACA22C39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135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rgbClr val="7749A3"/>
                </a:solidFill>
              </a:rPr>
              <a:t>Example POC Summary based on recruiting Exercise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616B2A-F222-6242-970F-0F7280549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866" y="785046"/>
            <a:ext cx="1544263" cy="154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30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A1CE1A1-5A18-F74F-84CE-DC8F53F764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dirty="0"/>
              <a:t>Current Situation</a:t>
            </a:r>
          </a:p>
          <a:p>
            <a:r>
              <a:rPr lang="en-US" sz="2400" dirty="0"/>
              <a:t>No clear picture overview environment</a:t>
            </a:r>
          </a:p>
          <a:p>
            <a:r>
              <a:rPr lang="en-US" sz="2400" dirty="0"/>
              <a:t>DB Performance</a:t>
            </a:r>
          </a:p>
          <a:p>
            <a:r>
              <a:rPr lang="en-US" sz="2400" dirty="0"/>
              <a:t>No “single Point of Truth”</a:t>
            </a:r>
          </a:p>
          <a:p>
            <a:r>
              <a:rPr lang="en-US" sz="2400" dirty="0"/>
              <a:t>No flexible reporting</a:t>
            </a:r>
          </a:p>
          <a:p>
            <a:r>
              <a:rPr lang="en-US" sz="2400" dirty="0"/>
              <a:t>Monitoring the System</a:t>
            </a:r>
          </a:p>
          <a:p>
            <a:r>
              <a:rPr lang="en-US" sz="2400" dirty="0"/>
              <a:t>Missing Exception Handling</a:t>
            </a:r>
          </a:p>
          <a:p>
            <a:r>
              <a:rPr lang="en-US" sz="2400" dirty="0"/>
              <a:t>Missing Alerting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E01084-9BB4-A04D-9F9E-32AB3FE4C5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/>
              <a:t>POC outcome</a:t>
            </a:r>
          </a:p>
          <a:p>
            <a:r>
              <a:rPr lang="en-US" sz="2400" dirty="0"/>
              <a:t>Monitoring different System</a:t>
            </a:r>
          </a:p>
          <a:p>
            <a:pPr lvl="1"/>
            <a:r>
              <a:rPr lang="en-US" dirty="0"/>
              <a:t>Using 2 MacBook for Demo</a:t>
            </a:r>
          </a:p>
          <a:p>
            <a:r>
              <a:rPr lang="en-US" sz="2400" dirty="0"/>
              <a:t>Monitoring a </a:t>
            </a:r>
            <a:r>
              <a:rPr lang="en-US" sz="2400" dirty="0" err="1"/>
              <a:t>MySql</a:t>
            </a:r>
            <a:r>
              <a:rPr lang="en-US" sz="2400" dirty="0"/>
              <a:t> DB</a:t>
            </a:r>
          </a:p>
          <a:p>
            <a:r>
              <a:rPr lang="en-US" sz="2400" dirty="0"/>
              <a:t>Creating different Dashboards</a:t>
            </a:r>
          </a:p>
          <a:p>
            <a:r>
              <a:rPr lang="en-US" sz="2400" dirty="0"/>
              <a:t>Flexible customizing of Dashboards</a:t>
            </a:r>
          </a:p>
          <a:p>
            <a:r>
              <a:rPr lang="en-US" sz="2400" dirty="0"/>
              <a:t>Monitoring System (with a sample Metric)</a:t>
            </a:r>
          </a:p>
          <a:p>
            <a:r>
              <a:rPr lang="en-US" sz="2400" dirty="0"/>
              <a:t>Showing power of Alerts with Exception handling (e.g. Weekend, Night)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D9775AE-7DFD-1445-AEAB-CE085BB59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Status vs. Target Situation</a:t>
            </a:r>
          </a:p>
        </p:txBody>
      </p:sp>
    </p:spTree>
    <p:extLst>
      <p:ext uri="{BB962C8B-B14F-4D97-AF65-F5344CB8AC3E}">
        <p14:creationId xmlns:p14="http://schemas.microsoft.com/office/powerpoint/2010/main" val="224054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235D93-A799-0848-B463-681739D3F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6378" y="1097571"/>
            <a:ext cx="7578903" cy="48052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Environment</a:t>
            </a:r>
          </a:p>
          <a:p>
            <a:r>
              <a:rPr lang="en-US" sz="2400" dirty="0"/>
              <a:t>2 </a:t>
            </a:r>
            <a:r>
              <a:rPr lang="en-US" sz="2400" dirty="0" err="1"/>
              <a:t>Macbook</a:t>
            </a:r>
            <a:r>
              <a:rPr lang="en-US" sz="2400" dirty="0"/>
              <a:t> Pro with individual Agents</a:t>
            </a:r>
          </a:p>
          <a:p>
            <a:pPr lvl="1"/>
            <a:r>
              <a:rPr lang="en-US" sz="2000" dirty="0"/>
              <a:t>MacBook Pro (13-inch, 2017) - 2,3 GHz Intel Core i5</a:t>
            </a:r>
          </a:p>
          <a:p>
            <a:pPr lvl="1"/>
            <a:r>
              <a:rPr lang="en-US" sz="2000" dirty="0"/>
              <a:t>MacBook Pro (Retina 15', Mitte 2014) - 2,5GHz Intel Core i7</a:t>
            </a:r>
          </a:p>
          <a:p>
            <a:r>
              <a:rPr lang="en-US" sz="2400" dirty="0"/>
              <a:t>MySQL Database on a NAS</a:t>
            </a:r>
          </a:p>
          <a:p>
            <a:pPr lvl="1"/>
            <a:r>
              <a:rPr lang="en-US" sz="2000" dirty="0"/>
              <a:t>Creating global User to access</a:t>
            </a:r>
          </a:p>
          <a:p>
            <a:pPr lvl="1"/>
            <a:r>
              <a:rPr lang="en-US" sz="2000" dirty="0"/>
              <a:t>Configuration of Agent to access DB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790A20E-4448-C645-9EA9-5608A112A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057" y="4941189"/>
            <a:ext cx="2673350" cy="11049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8AE84ED-7B77-8A41-BA4F-3BB579EA9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057" y="4010914"/>
            <a:ext cx="4070350" cy="9302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F87CB4E-43D8-2B47-8D2E-846BBBD9B5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97" t="66308" r="11540" b="3832"/>
          <a:stretch/>
        </p:blipFill>
        <p:spPr>
          <a:xfrm>
            <a:off x="997774" y="5085092"/>
            <a:ext cx="3831079" cy="101631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B7C41DF-BD73-8F4A-BF99-1EE3F884F4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610" t="68371" r="11328" b="4039"/>
          <a:stretch/>
        </p:blipFill>
        <p:spPr>
          <a:xfrm>
            <a:off x="997774" y="3993695"/>
            <a:ext cx="3831079" cy="93904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55ED886-15C3-7342-BE81-F4EB338682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1817" t="42342" r="30761" b="30338"/>
          <a:stretch/>
        </p:blipFill>
        <p:spPr>
          <a:xfrm>
            <a:off x="997774" y="1097571"/>
            <a:ext cx="3041151" cy="1873651"/>
          </a:xfrm>
          <a:prstGeom prst="rect">
            <a:avLst/>
          </a:prstGeom>
        </p:spPr>
      </p:pic>
      <p:sp>
        <p:nvSpPr>
          <p:cNvPr id="15" name="Titel 14">
            <a:extLst>
              <a:ext uri="{FF2B5EF4-FFF2-40B4-BE49-F238E27FC236}">
                <a16:creationId xmlns:a16="http://schemas.microsoft.com/office/drawing/2014/main" id="{F8D41C23-E522-7D4B-B94C-3C2D06FE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Setup - Environment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F532D7A-BDD1-8440-8991-D355C7EAB8BF}"/>
              </a:ext>
            </a:extLst>
          </p:cNvPr>
          <p:cNvSpPr txBox="1"/>
          <p:nvPr/>
        </p:nvSpPr>
        <p:spPr>
          <a:xfrm>
            <a:off x="1397285" y="2832722"/>
            <a:ext cx="20613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Overview</a:t>
            </a:r>
            <a:r>
              <a:rPr lang="de-DE" sz="1200" dirty="0">
                <a:solidFill>
                  <a:srgbClr val="7749A3"/>
                </a:solidFill>
              </a:rPr>
              <a:t> – </a:t>
            </a:r>
            <a:r>
              <a:rPr lang="de-DE" sz="1200" dirty="0" err="1">
                <a:solidFill>
                  <a:srgbClr val="7749A3"/>
                </a:solidFill>
              </a:rPr>
              <a:t>Connected</a:t>
            </a:r>
            <a:r>
              <a:rPr lang="de-DE" sz="1200" dirty="0">
                <a:solidFill>
                  <a:srgbClr val="7749A3"/>
                </a:solidFill>
              </a:rPr>
              <a:t> </a:t>
            </a:r>
            <a:r>
              <a:rPr lang="de-DE" sz="1200" dirty="0" err="1">
                <a:solidFill>
                  <a:srgbClr val="7749A3"/>
                </a:solidFill>
              </a:rPr>
              <a:t>Agents</a:t>
            </a:r>
            <a:endParaRPr lang="de-DE" sz="1200" dirty="0">
              <a:solidFill>
                <a:srgbClr val="7749A3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FF58D7C-902C-CE44-966F-476FBC1AC248}"/>
              </a:ext>
            </a:extLst>
          </p:cNvPr>
          <p:cNvSpPr txBox="1"/>
          <p:nvPr/>
        </p:nvSpPr>
        <p:spPr>
          <a:xfrm>
            <a:off x="2568509" y="6101407"/>
            <a:ext cx="22660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7749A3"/>
                </a:solidFill>
              </a:rPr>
              <a:t>Status </a:t>
            </a:r>
            <a:r>
              <a:rPr lang="de-DE" sz="1200" dirty="0" err="1">
                <a:solidFill>
                  <a:srgbClr val="7749A3"/>
                </a:solidFill>
              </a:rPr>
              <a:t>for</a:t>
            </a:r>
            <a:r>
              <a:rPr lang="de-DE" sz="1200" dirty="0">
                <a:solidFill>
                  <a:srgbClr val="7749A3"/>
                </a:solidFill>
              </a:rPr>
              <a:t> </a:t>
            </a:r>
            <a:r>
              <a:rPr lang="de-DE" sz="1200" dirty="0" err="1">
                <a:solidFill>
                  <a:srgbClr val="7749A3"/>
                </a:solidFill>
              </a:rPr>
              <a:t>both</a:t>
            </a:r>
            <a:r>
              <a:rPr lang="de-DE" sz="1200" dirty="0">
                <a:solidFill>
                  <a:srgbClr val="7749A3"/>
                </a:solidFill>
              </a:rPr>
              <a:t> </a:t>
            </a:r>
            <a:r>
              <a:rPr lang="de-DE" sz="1200" dirty="0" err="1">
                <a:solidFill>
                  <a:srgbClr val="7749A3"/>
                </a:solidFill>
              </a:rPr>
              <a:t>connected</a:t>
            </a:r>
            <a:r>
              <a:rPr lang="de-DE" sz="1200" dirty="0">
                <a:solidFill>
                  <a:srgbClr val="7749A3"/>
                </a:solidFill>
              </a:rPr>
              <a:t> </a:t>
            </a:r>
            <a:r>
              <a:rPr lang="de-DE" sz="1200" dirty="0" err="1">
                <a:solidFill>
                  <a:srgbClr val="7749A3"/>
                </a:solidFill>
              </a:rPr>
              <a:t>Agents</a:t>
            </a:r>
            <a:endParaRPr lang="de-DE" sz="1200" dirty="0">
              <a:solidFill>
                <a:srgbClr val="7749A3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FC62F80-28F3-0246-ABBB-16D428E39330}"/>
              </a:ext>
            </a:extLst>
          </p:cNvPr>
          <p:cNvSpPr txBox="1"/>
          <p:nvPr/>
        </p:nvSpPr>
        <p:spPr>
          <a:xfrm>
            <a:off x="9776407" y="5148204"/>
            <a:ext cx="1772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MySql</a:t>
            </a:r>
            <a:r>
              <a:rPr lang="de-DE" sz="1200" dirty="0">
                <a:solidFill>
                  <a:srgbClr val="7749A3"/>
                </a:solidFill>
              </a:rPr>
              <a:t> DB</a:t>
            </a:r>
          </a:p>
          <a:p>
            <a:pPr marL="285750" indent="-285750">
              <a:buFontTx/>
              <a:buChar char="-"/>
            </a:pPr>
            <a:r>
              <a:rPr lang="de-DE" sz="1200" dirty="0">
                <a:solidFill>
                  <a:srgbClr val="7749A3"/>
                </a:solidFill>
              </a:rPr>
              <a:t>Status </a:t>
            </a:r>
            <a:r>
              <a:rPr lang="de-DE" sz="1200" dirty="0" err="1">
                <a:solidFill>
                  <a:srgbClr val="7749A3"/>
                </a:solidFill>
              </a:rPr>
              <a:t>Overview</a:t>
            </a:r>
            <a:endParaRPr lang="de-DE" sz="1200" dirty="0">
              <a:solidFill>
                <a:srgbClr val="7749A3"/>
              </a:solidFill>
            </a:endParaRPr>
          </a:p>
          <a:p>
            <a:pPr marL="285750" indent="-285750">
              <a:buFontTx/>
              <a:buChar char="-"/>
            </a:pPr>
            <a:r>
              <a:rPr lang="de-DE" sz="1200" dirty="0">
                <a:solidFill>
                  <a:srgbClr val="7749A3"/>
                </a:solidFill>
              </a:rPr>
              <a:t>Instance Information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12A546A9-6469-1441-BC8A-B7382874485F}"/>
              </a:ext>
            </a:extLst>
          </p:cNvPr>
          <p:cNvCxnSpPr>
            <a:cxnSpLocks/>
          </p:cNvCxnSpPr>
          <p:nvPr/>
        </p:nvCxnSpPr>
        <p:spPr>
          <a:xfrm flipV="1">
            <a:off x="10767317" y="4736388"/>
            <a:ext cx="0" cy="616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99592178-7F89-5148-ACF9-61AD456A96EC}"/>
              </a:ext>
            </a:extLst>
          </p:cNvPr>
          <p:cNvCxnSpPr>
            <a:cxnSpLocks/>
          </p:cNvCxnSpPr>
          <p:nvPr/>
        </p:nvCxnSpPr>
        <p:spPr>
          <a:xfrm flipH="1">
            <a:off x="9174823" y="5644619"/>
            <a:ext cx="5502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023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A2A38F02-66C0-9E4B-8E62-ABE56DB6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Prerequisites – Configure the environment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AAFC6BE-5321-224C-9F11-CD809BFC2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19498"/>
            <a:ext cx="4072847" cy="4957465"/>
          </a:xfrm>
        </p:spPr>
        <p:txBody>
          <a:bodyPr>
            <a:normAutofit/>
          </a:bodyPr>
          <a:lstStyle/>
          <a:p>
            <a:r>
              <a:rPr lang="en-US" sz="2400" dirty="0"/>
              <a:t>Setup Integrations</a:t>
            </a:r>
          </a:p>
          <a:p>
            <a:endParaRPr lang="en-US" sz="1200" dirty="0"/>
          </a:p>
          <a:p>
            <a:r>
              <a:rPr lang="en-US" sz="2400" dirty="0"/>
              <a:t>Connecting to </a:t>
            </a:r>
            <a:r>
              <a:rPr lang="en-US" sz="2400" dirty="0" err="1"/>
              <a:t>MySql</a:t>
            </a:r>
            <a:endParaRPr lang="en-US" sz="2400" dirty="0"/>
          </a:p>
          <a:p>
            <a:pPr lvl="1"/>
            <a:r>
              <a:rPr lang="en-US" dirty="0"/>
              <a:t>Configuration</a:t>
            </a:r>
          </a:p>
          <a:p>
            <a:pPr lvl="1"/>
            <a:r>
              <a:rPr lang="en-US" dirty="0"/>
              <a:t>Security</a:t>
            </a:r>
          </a:p>
          <a:p>
            <a:pPr lvl="2"/>
            <a:r>
              <a:rPr lang="en-US" dirty="0"/>
              <a:t>Creating User for global access</a:t>
            </a:r>
          </a:p>
          <a:p>
            <a:pPr lvl="2"/>
            <a:r>
              <a:rPr lang="en-US" dirty="0"/>
              <a:t>Setting Permission for accessing DB remote</a:t>
            </a:r>
            <a:endParaRPr lang="en-US" sz="2400" dirty="0"/>
          </a:p>
          <a:p>
            <a:r>
              <a:rPr lang="en-US" sz="2400" dirty="0"/>
              <a:t>Configure Agent</a:t>
            </a:r>
          </a:p>
          <a:p>
            <a:pPr lvl="2"/>
            <a:r>
              <a:rPr lang="en-US" dirty="0"/>
              <a:t>Tags for each Agent</a:t>
            </a:r>
          </a:p>
          <a:p>
            <a:r>
              <a:rPr lang="en-US" sz="2400" dirty="0"/>
              <a:t>Creating random Metric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219155B-B6AE-A74A-9C21-E595C7961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046" y="1224126"/>
            <a:ext cx="2090576" cy="46917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A9D29FE-E86A-304B-9355-3B8167A9C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285" y="4446658"/>
            <a:ext cx="1803400" cy="47625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5C1E68A-117A-D64B-A052-58EA6BF294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0945"/>
          <a:stretch/>
        </p:blipFill>
        <p:spPr>
          <a:xfrm>
            <a:off x="6809386" y="4446658"/>
            <a:ext cx="1739900" cy="47625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6AD6292-0C85-9148-8B59-B00E344B6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1046" y="3133478"/>
            <a:ext cx="4337050" cy="34925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3E7E696-0636-164E-A16A-5F8FDA3C9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7923" y="5265954"/>
            <a:ext cx="2711450" cy="1016000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D0F7AE3D-2525-C14E-9599-3EC1C77B5C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1214" y="5712404"/>
            <a:ext cx="2203450" cy="55880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E97404AB-2785-3340-9305-2B9A5827BC3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815" t="13620" r="57444" b="69911"/>
          <a:stretch/>
        </p:blipFill>
        <p:spPr>
          <a:xfrm>
            <a:off x="4911046" y="2010762"/>
            <a:ext cx="1898261" cy="805252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78968AB8-919C-3A43-B8B7-A7C081BE9D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95847" y="5986679"/>
            <a:ext cx="3244850" cy="590550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E400C122-2996-5047-A5FE-615FDCFAE250}"/>
              </a:ext>
            </a:extLst>
          </p:cNvPr>
          <p:cNvSpPr txBox="1"/>
          <p:nvPr/>
        </p:nvSpPr>
        <p:spPr>
          <a:xfrm>
            <a:off x="5352836" y="4902360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7749A3"/>
                </a:solidFill>
              </a:rPr>
              <a:t>Tags: Agent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05512A59-C4F1-6D4F-AE8E-382F7CAE14AE}"/>
              </a:ext>
            </a:extLst>
          </p:cNvPr>
          <p:cNvSpPr txBox="1"/>
          <p:nvPr/>
        </p:nvSpPr>
        <p:spPr>
          <a:xfrm>
            <a:off x="6982857" y="4902359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7749A3"/>
                </a:solidFill>
              </a:rPr>
              <a:t>Tags: Agent 2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D6225D2-054E-E341-9A26-F8F00F45C749}"/>
              </a:ext>
            </a:extLst>
          </p:cNvPr>
          <p:cNvSpPr txBox="1"/>
          <p:nvPr/>
        </p:nvSpPr>
        <p:spPr>
          <a:xfrm>
            <a:off x="1308012" y="6281954"/>
            <a:ext cx="987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Metric</a:t>
            </a:r>
            <a:r>
              <a:rPr lang="de-DE" sz="1200" dirty="0">
                <a:solidFill>
                  <a:srgbClr val="7749A3"/>
                </a:solidFill>
              </a:rPr>
              <a:t> Script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D83C14F-0711-D24A-A41D-0FA481FD01DE}"/>
              </a:ext>
            </a:extLst>
          </p:cNvPr>
          <p:cNvSpPr txBox="1"/>
          <p:nvPr/>
        </p:nvSpPr>
        <p:spPr>
          <a:xfrm>
            <a:off x="6455330" y="6230049"/>
            <a:ext cx="1145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Metric</a:t>
            </a:r>
            <a:r>
              <a:rPr lang="de-DE" sz="1200" dirty="0">
                <a:solidFill>
                  <a:srgbClr val="7749A3"/>
                </a:solidFill>
              </a:rPr>
              <a:t> Monitor</a:t>
            </a:r>
          </a:p>
        </p:txBody>
      </p:sp>
    </p:spTree>
    <p:extLst>
      <p:ext uri="{BB962C8B-B14F-4D97-AF65-F5344CB8AC3E}">
        <p14:creationId xmlns:p14="http://schemas.microsoft.com/office/powerpoint/2010/main" val="428454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22704D-8DBB-5346-B9DD-91B7C376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– General &amp; Alerting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ADD129-E159-2C4A-94B0-59F595E4E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0706"/>
            <a:ext cx="5172182" cy="5026257"/>
          </a:xfrm>
        </p:spPr>
        <p:txBody>
          <a:bodyPr>
            <a:normAutofit/>
          </a:bodyPr>
          <a:lstStyle/>
          <a:p>
            <a:r>
              <a:rPr lang="en-US" sz="2400" dirty="0" err="1"/>
              <a:t>Timeboard</a:t>
            </a:r>
            <a:endParaRPr lang="en-US" sz="2400" dirty="0"/>
          </a:p>
          <a:p>
            <a:pPr lvl="1"/>
            <a:r>
              <a:rPr lang="en-US" sz="2000" dirty="0"/>
              <a:t>Dashboard with different Metric</a:t>
            </a:r>
            <a:endParaRPr lang="en-US" dirty="0"/>
          </a:p>
          <a:p>
            <a:pPr lvl="1"/>
            <a:r>
              <a:rPr lang="en-US" sz="2000" dirty="0"/>
              <a:t>Customizing View</a:t>
            </a:r>
          </a:p>
          <a:p>
            <a:pPr lvl="1"/>
            <a:r>
              <a:rPr lang="en-US" sz="2000" dirty="0"/>
              <a:t>Selection and Export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86E618E-836B-C44D-A208-DE6DB28DA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199" y="2747325"/>
            <a:ext cx="3194685" cy="155257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C3F9AFF-7386-7E4B-A96D-36F5EEB62176}"/>
              </a:ext>
            </a:extLst>
          </p:cNvPr>
          <p:cNvSpPr txBox="1">
            <a:spLocks/>
          </p:cNvSpPr>
          <p:nvPr/>
        </p:nvSpPr>
        <p:spPr>
          <a:xfrm>
            <a:off x="6528371" y="1150706"/>
            <a:ext cx="5172182" cy="5026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Monitoring</a:t>
            </a:r>
          </a:p>
          <a:p>
            <a:pPr lvl="1"/>
            <a:r>
              <a:rPr lang="en-US" sz="2000" dirty="0"/>
              <a:t>Creating Monitor on random Metric</a:t>
            </a:r>
          </a:p>
          <a:p>
            <a:pPr lvl="1"/>
            <a:r>
              <a:rPr lang="en-US" sz="2000" dirty="0"/>
              <a:t>Definition of </a:t>
            </a:r>
            <a:r>
              <a:rPr lang="en-US" sz="2000" dirty="0" err="1"/>
              <a:t>Threasholds</a:t>
            </a:r>
            <a:endParaRPr lang="en-US" sz="2000" dirty="0"/>
          </a:p>
          <a:p>
            <a:pPr lvl="1"/>
            <a:r>
              <a:rPr lang="en-US" sz="2000" dirty="0"/>
              <a:t>Sending dynamic Mails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10FAA61-AFDE-3F4A-BD1D-C09C78F2F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035868"/>
            <a:ext cx="3179445" cy="114109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F594230-56D2-4C43-97CB-0D9D824AC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3678" y="5602673"/>
            <a:ext cx="1356360" cy="102679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8C0F83E-6CC2-7748-BE45-A6E88FE6F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9894" y="3737336"/>
            <a:ext cx="3175635" cy="97726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F91A184-FF74-6748-B8F2-699DBD4A3C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6367" y="2619800"/>
            <a:ext cx="1187450" cy="74612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40EBC01-A28C-6340-B86E-09F14D18F1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3927" y="3183883"/>
            <a:ext cx="1457325" cy="40957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521938C-046F-234B-B859-0D1E3B803E9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44571"/>
          <a:stretch/>
        </p:blipFill>
        <p:spPr>
          <a:xfrm>
            <a:off x="9290901" y="3698688"/>
            <a:ext cx="2222734" cy="57467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B49913B3-58C1-CD46-8827-C2D3D97BDA5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" r="54340" b="-2268"/>
          <a:stretch/>
        </p:blipFill>
        <p:spPr>
          <a:xfrm>
            <a:off x="9290900" y="4273363"/>
            <a:ext cx="1832442" cy="26300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A08E099C-8B5A-E24D-A6D7-DE08BA55A50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20701" y="4694053"/>
            <a:ext cx="4587875" cy="1000125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DAB437DA-4572-194B-9DC8-16DDFBA7629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63342" y="4697752"/>
            <a:ext cx="1887220" cy="1656080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74B90B88-FC75-434D-81FD-F307014F042D}"/>
              </a:ext>
            </a:extLst>
          </p:cNvPr>
          <p:cNvSpPr txBox="1"/>
          <p:nvPr/>
        </p:nvSpPr>
        <p:spPr>
          <a:xfrm>
            <a:off x="851199" y="4352530"/>
            <a:ext cx="1605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7749A3"/>
                </a:solidFill>
              </a:rPr>
              <a:t>Full</a:t>
            </a:r>
            <a:r>
              <a:rPr lang="de-DE" sz="1200" dirty="0">
                <a:solidFill>
                  <a:srgbClr val="7749A3"/>
                </a:solidFill>
              </a:rPr>
              <a:t>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7749A3"/>
                </a:solidFill>
              </a:rPr>
              <a:t>Selected </a:t>
            </a:r>
            <a:r>
              <a:rPr lang="de-DE" sz="1200" dirty="0" err="1">
                <a:solidFill>
                  <a:srgbClr val="7749A3"/>
                </a:solidFill>
              </a:rPr>
              <a:t>Timeframe</a:t>
            </a:r>
            <a:endParaRPr lang="de-DE" sz="1200" dirty="0">
              <a:solidFill>
                <a:srgbClr val="7749A3"/>
              </a:solidFill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83A5F16A-1088-1F49-B250-121611F97E62}"/>
              </a:ext>
            </a:extLst>
          </p:cNvPr>
          <p:cNvSpPr txBox="1"/>
          <p:nvPr/>
        </p:nvSpPr>
        <p:spPr>
          <a:xfrm>
            <a:off x="773631" y="6167803"/>
            <a:ext cx="1495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7749A3"/>
                </a:solidFill>
              </a:rPr>
              <a:t>Selected Timeline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7749A3"/>
                </a:solidFill>
              </a:rPr>
              <a:t>Exported</a:t>
            </a:r>
            <a:r>
              <a:rPr lang="de-DE" sz="1200" dirty="0">
                <a:solidFill>
                  <a:srgbClr val="7749A3"/>
                </a:solidFill>
              </a:rPr>
              <a:t> Timeline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DC85A08B-0329-5F48-B88F-347E8272115B}"/>
              </a:ext>
            </a:extLst>
          </p:cNvPr>
          <p:cNvSpPr txBox="1"/>
          <p:nvPr/>
        </p:nvSpPr>
        <p:spPr>
          <a:xfrm>
            <a:off x="8947209" y="2790437"/>
            <a:ext cx="1521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7749A3"/>
                </a:solidFill>
              </a:rPr>
              <a:t>Monitor Definition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7749A3"/>
                </a:solidFill>
              </a:rPr>
              <a:t>Metric</a:t>
            </a:r>
            <a:r>
              <a:rPr lang="de-DE" sz="1200" dirty="0">
                <a:solidFill>
                  <a:srgbClr val="7749A3"/>
                </a:solidFill>
              </a:rPr>
              <a:t> Monitor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50725B73-8942-B044-98B3-C26836E59FA3}"/>
              </a:ext>
            </a:extLst>
          </p:cNvPr>
          <p:cNvSpPr txBox="1"/>
          <p:nvPr/>
        </p:nvSpPr>
        <p:spPr>
          <a:xfrm>
            <a:off x="6520701" y="5813214"/>
            <a:ext cx="2145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7749A3"/>
                </a:solidFill>
              </a:rPr>
              <a:t>Dynamic Monitor Message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7749A3"/>
                </a:solidFill>
              </a:rPr>
              <a:t>Aut</a:t>
            </a:r>
            <a:r>
              <a:rPr lang="en-US" sz="1200" dirty="0">
                <a:solidFill>
                  <a:srgbClr val="7749A3"/>
                </a:solidFill>
              </a:rPr>
              <a:t>. generated Monitor Mail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D5725814-6FC6-F54D-919D-314F926F5F5F}"/>
              </a:ext>
            </a:extLst>
          </p:cNvPr>
          <p:cNvSpPr txBox="1"/>
          <p:nvPr/>
        </p:nvSpPr>
        <p:spPr>
          <a:xfrm>
            <a:off x="7110092" y="3980435"/>
            <a:ext cx="1825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7749A3"/>
                </a:solidFill>
              </a:rPr>
              <a:t>Monitor </a:t>
            </a:r>
            <a:r>
              <a:rPr lang="de-DE" sz="1200" dirty="0" err="1">
                <a:solidFill>
                  <a:srgbClr val="7749A3"/>
                </a:solidFill>
              </a:rPr>
              <a:t>Condition</a:t>
            </a:r>
            <a:endParaRPr lang="de-DE" sz="1200" dirty="0">
              <a:solidFill>
                <a:srgbClr val="7749A3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7749A3"/>
                </a:solidFill>
              </a:rPr>
              <a:t>Definition </a:t>
            </a:r>
            <a:r>
              <a:rPr lang="de-DE" sz="1200" dirty="0" err="1">
                <a:solidFill>
                  <a:srgbClr val="7749A3"/>
                </a:solidFill>
              </a:rPr>
              <a:t>of</a:t>
            </a:r>
            <a:r>
              <a:rPr lang="de-DE" sz="1200" dirty="0">
                <a:solidFill>
                  <a:srgbClr val="7749A3"/>
                </a:solidFill>
              </a:rPr>
              <a:t> </a:t>
            </a:r>
            <a:r>
              <a:rPr lang="de-DE" sz="1200" dirty="0" err="1">
                <a:solidFill>
                  <a:srgbClr val="7749A3"/>
                </a:solidFill>
              </a:rPr>
              <a:t>Notication</a:t>
            </a:r>
            <a:endParaRPr lang="de-DE" sz="1200" dirty="0">
              <a:solidFill>
                <a:srgbClr val="7749A3"/>
              </a:solidFill>
            </a:endParaRP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67FA8D2-848D-C541-B2A0-6CF53F412F06}"/>
              </a:ext>
            </a:extLst>
          </p:cNvPr>
          <p:cNvCxnSpPr>
            <a:cxnSpLocks/>
          </p:cNvCxnSpPr>
          <p:nvPr/>
        </p:nvCxnSpPr>
        <p:spPr>
          <a:xfrm flipH="1" flipV="1">
            <a:off x="7783551" y="2922378"/>
            <a:ext cx="116365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winkelte Verbindung 33">
            <a:extLst>
              <a:ext uri="{FF2B5EF4-FFF2-40B4-BE49-F238E27FC236}">
                <a16:creationId xmlns:a16="http://schemas.microsoft.com/office/drawing/2014/main" id="{DFCD828E-510F-9546-A36E-3B792CB4647C}"/>
              </a:ext>
            </a:extLst>
          </p:cNvPr>
          <p:cNvCxnSpPr>
            <a:cxnSpLocks/>
          </p:cNvCxnSpPr>
          <p:nvPr/>
        </p:nvCxnSpPr>
        <p:spPr>
          <a:xfrm rot="10800000" flipV="1">
            <a:off x="8571252" y="3104583"/>
            <a:ext cx="375957" cy="3674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F581D8D3-A4D2-E64A-844B-8F3885BF4C7E}"/>
              </a:ext>
            </a:extLst>
          </p:cNvPr>
          <p:cNvCxnSpPr>
            <a:cxnSpLocks/>
          </p:cNvCxnSpPr>
          <p:nvPr/>
        </p:nvCxnSpPr>
        <p:spPr>
          <a:xfrm>
            <a:off x="8919179" y="4109224"/>
            <a:ext cx="3717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winkelte Verbindung 39">
            <a:extLst>
              <a:ext uri="{FF2B5EF4-FFF2-40B4-BE49-F238E27FC236}">
                <a16:creationId xmlns:a16="http://schemas.microsoft.com/office/drawing/2014/main" id="{4273ACF8-5CFB-1F4F-88BB-7743FDF3C7F0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8919179" y="4300915"/>
            <a:ext cx="371721" cy="1039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035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22704D-8DBB-5346-B9DD-91B7C376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– Alerting part 2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F7E4E35-C64A-1641-854A-683967AFD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103" y="4630300"/>
            <a:ext cx="4778375" cy="83185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2C9A60A-1080-4048-B3DC-332DAFCEE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9900" y="4049680"/>
            <a:ext cx="2320925" cy="1397000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57DC93E3-551B-0648-B585-4BB7BDAE8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2394" y="1335672"/>
            <a:ext cx="2282825" cy="204787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E2FD9E0-BFB2-E446-A2EB-3778C23CA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4219" y="1291068"/>
            <a:ext cx="2289175" cy="1123950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3BD2E2ED-D0F3-484B-83E2-27A5787E18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8841" y="5046225"/>
            <a:ext cx="2311400" cy="1403350"/>
          </a:xfrm>
          <a:prstGeom prst="rect">
            <a:avLst/>
          </a:prstGeom>
        </p:spPr>
      </p:pic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188F46FA-69E4-5149-A0A0-C76A68518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0706"/>
            <a:ext cx="5172182" cy="5026257"/>
          </a:xfrm>
        </p:spPr>
        <p:txBody>
          <a:bodyPr>
            <a:normAutofit/>
          </a:bodyPr>
          <a:lstStyle/>
          <a:p>
            <a:r>
              <a:rPr lang="en-US" sz="2400" dirty="0"/>
              <a:t>Monitoring – “Silence”</a:t>
            </a:r>
          </a:p>
          <a:p>
            <a:pPr lvl="1"/>
            <a:r>
              <a:rPr lang="en-US" sz="2000" dirty="0"/>
              <a:t>Setting up Downtimes for</a:t>
            </a:r>
          </a:p>
          <a:p>
            <a:pPr lvl="2"/>
            <a:r>
              <a:rPr lang="en-US" sz="1600" dirty="0"/>
              <a:t>Weekend</a:t>
            </a:r>
          </a:p>
          <a:p>
            <a:pPr lvl="2"/>
            <a:r>
              <a:rPr lang="en-US" sz="1600" dirty="0"/>
              <a:t>Night (19.00 – 9.00)</a:t>
            </a:r>
          </a:p>
          <a:p>
            <a:pPr lvl="1"/>
            <a:r>
              <a:rPr lang="en-US" sz="2000" dirty="0"/>
              <a:t>Information Message</a:t>
            </a:r>
          </a:p>
          <a:p>
            <a:pPr lvl="1"/>
            <a:r>
              <a:rPr lang="en-US" sz="2000" dirty="0"/>
              <a:t>Outcome Mail</a:t>
            </a:r>
          </a:p>
          <a:p>
            <a:pPr lvl="1"/>
            <a:r>
              <a:rPr lang="en-US" sz="2000" dirty="0"/>
              <a:t>Overview Downtime Schedules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3D28067-1F28-E444-8C71-45E9B17FB2C8}"/>
              </a:ext>
            </a:extLst>
          </p:cNvPr>
          <p:cNvSpPr txBox="1"/>
          <p:nvPr/>
        </p:nvSpPr>
        <p:spPr>
          <a:xfrm>
            <a:off x="2361146" y="5446680"/>
            <a:ext cx="2126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Overview</a:t>
            </a:r>
            <a:r>
              <a:rPr lang="de-DE" sz="1200" dirty="0">
                <a:solidFill>
                  <a:srgbClr val="7749A3"/>
                </a:solidFill>
              </a:rPr>
              <a:t> Downtime </a:t>
            </a:r>
            <a:r>
              <a:rPr lang="de-DE" sz="1200" dirty="0" err="1">
                <a:solidFill>
                  <a:srgbClr val="7749A3"/>
                </a:solidFill>
              </a:rPr>
              <a:t>Schedules</a:t>
            </a:r>
            <a:endParaRPr lang="de-DE" sz="1200" dirty="0">
              <a:solidFill>
                <a:srgbClr val="7749A3"/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4FB74DC5-90B3-4B43-B706-18C6C53BDB71}"/>
              </a:ext>
            </a:extLst>
          </p:cNvPr>
          <p:cNvSpPr txBox="1"/>
          <p:nvPr/>
        </p:nvSpPr>
        <p:spPr>
          <a:xfrm>
            <a:off x="5602394" y="3312031"/>
            <a:ext cx="1778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7749A3"/>
                </a:solidFill>
              </a:rPr>
              <a:t>Def</a:t>
            </a:r>
            <a:r>
              <a:rPr lang="de-DE" sz="1200" dirty="0">
                <a:solidFill>
                  <a:srgbClr val="7749A3"/>
                </a:solidFill>
              </a:rPr>
              <a:t>. Downtime </a:t>
            </a:r>
            <a:r>
              <a:rPr lang="de-DE" sz="1200" dirty="0" err="1">
                <a:solidFill>
                  <a:srgbClr val="7749A3"/>
                </a:solidFill>
              </a:rPr>
              <a:t>Schedules</a:t>
            </a:r>
            <a:endParaRPr lang="de-DE" sz="1200" dirty="0">
              <a:solidFill>
                <a:srgbClr val="7749A3"/>
              </a:solidFill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EA1CE207-DEA3-6348-BDC5-12F1132BCE0B}"/>
              </a:ext>
            </a:extLst>
          </p:cNvPr>
          <p:cNvSpPr txBox="1"/>
          <p:nvPr/>
        </p:nvSpPr>
        <p:spPr>
          <a:xfrm>
            <a:off x="8774219" y="2441385"/>
            <a:ext cx="24022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7749A3"/>
                </a:solidFill>
              </a:rPr>
              <a:t>Downtime Message (e.g. Weekend)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5E41AC6B-5219-BA4F-90D5-8B0056CB76B4}"/>
              </a:ext>
            </a:extLst>
          </p:cNvPr>
          <p:cNvSpPr txBox="1"/>
          <p:nvPr/>
        </p:nvSpPr>
        <p:spPr>
          <a:xfrm>
            <a:off x="7533328" y="5624962"/>
            <a:ext cx="1308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749A3"/>
                </a:solidFill>
              </a:rPr>
              <a:t>Downtime Mail</a:t>
            </a: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rgbClr val="7749A3"/>
                </a:solidFill>
              </a:rPr>
              <a:t>Weekend</a:t>
            </a: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rgbClr val="7749A3"/>
                </a:solidFill>
              </a:rPr>
              <a:t>Night / Evening</a:t>
            </a:r>
          </a:p>
        </p:txBody>
      </p:sp>
      <p:cxnSp>
        <p:nvCxnSpPr>
          <p:cNvPr id="34" name="Gewinkelte Verbindung 33">
            <a:extLst>
              <a:ext uri="{FF2B5EF4-FFF2-40B4-BE49-F238E27FC236}">
                <a16:creationId xmlns:a16="http://schemas.microsoft.com/office/drawing/2014/main" id="{C94F13EB-2D58-C946-92B1-E86B5F9A345A}"/>
              </a:ext>
            </a:extLst>
          </p:cNvPr>
          <p:cNvCxnSpPr>
            <a:endCxn id="15" idx="2"/>
          </p:cNvCxnSpPr>
          <p:nvPr/>
        </p:nvCxnSpPr>
        <p:spPr>
          <a:xfrm flipV="1">
            <a:off x="8555865" y="5446680"/>
            <a:ext cx="694498" cy="4990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8C48933-F85D-264C-BAB9-0AE57AC568ED}"/>
              </a:ext>
            </a:extLst>
          </p:cNvPr>
          <p:cNvCxnSpPr/>
          <p:nvPr/>
        </p:nvCxnSpPr>
        <p:spPr>
          <a:xfrm>
            <a:off x="8824463" y="6143223"/>
            <a:ext cx="4697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586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D35555A-8A1C-AD44-BCD2-8635E2143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D66DF1C-F8FD-234B-AE27-658C3E43AF03}"/>
              </a:ext>
            </a:extLst>
          </p:cNvPr>
          <p:cNvSpPr txBox="1">
            <a:spLocks/>
          </p:cNvSpPr>
          <p:nvPr/>
        </p:nvSpPr>
        <p:spPr>
          <a:xfrm>
            <a:off x="6172200" y="1212351"/>
            <a:ext cx="5181600" cy="49646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i="1" dirty="0"/>
              <a:t>POC outcome</a:t>
            </a:r>
          </a:p>
          <a:p>
            <a:r>
              <a:rPr lang="en-US" sz="2400" dirty="0"/>
              <a:t>Monitoring different System</a:t>
            </a:r>
          </a:p>
          <a:p>
            <a:pPr lvl="1"/>
            <a:r>
              <a:rPr lang="en-US" dirty="0"/>
              <a:t>Using 2 MacBook for Demo</a:t>
            </a:r>
          </a:p>
          <a:p>
            <a:r>
              <a:rPr lang="en-US" sz="2400" dirty="0"/>
              <a:t>Monitoring a </a:t>
            </a:r>
            <a:r>
              <a:rPr lang="en-US" sz="2400" dirty="0" err="1"/>
              <a:t>MySql</a:t>
            </a:r>
            <a:r>
              <a:rPr lang="en-US" sz="2400" dirty="0"/>
              <a:t> DB</a:t>
            </a:r>
          </a:p>
          <a:p>
            <a:r>
              <a:rPr lang="en-US" sz="2400" dirty="0"/>
              <a:t>Creating different Dashboards</a:t>
            </a:r>
          </a:p>
          <a:p>
            <a:r>
              <a:rPr lang="en-US" sz="2400" dirty="0"/>
              <a:t>Flexible customizing of Dashboards</a:t>
            </a:r>
          </a:p>
          <a:p>
            <a:r>
              <a:rPr lang="en-US" sz="2400" dirty="0"/>
              <a:t>Monitoring System (with a sample Metric)</a:t>
            </a:r>
          </a:p>
          <a:p>
            <a:r>
              <a:rPr lang="en-US" sz="2400" dirty="0"/>
              <a:t>Showing power of Alerts with Exception handling (e.g. Weekend, Night)</a:t>
            </a:r>
          </a:p>
        </p:txBody>
      </p:sp>
      <p:sp>
        <p:nvSpPr>
          <p:cNvPr id="10" name="Inhaltsplatzhalter 1">
            <a:extLst>
              <a:ext uri="{FF2B5EF4-FFF2-40B4-BE49-F238E27FC236}">
                <a16:creationId xmlns:a16="http://schemas.microsoft.com/office/drawing/2014/main" id="{9E7B0B24-4AB4-C341-901C-64932CD2E7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12350"/>
            <a:ext cx="5181600" cy="5244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/>
              <a:t>Conclusion Points</a:t>
            </a:r>
          </a:p>
          <a:p>
            <a:pPr marL="0" indent="0">
              <a:buNone/>
            </a:pPr>
            <a:r>
              <a:rPr lang="en-US" sz="2200" dirty="0"/>
              <a:t>Datadog have met all requirements that where addressed for the POC (see list on the right side).</a:t>
            </a:r>
          </a:p>
          <a:p>
            <a:pPr marL="0" indent="0">
              <a:buNone/>
            </a:pPr>
            <a:r>
              <a:rPr lang="en-US" sz="2200" dirty="0"/>
              <a:t>Based on the requirements Datadog have shown that the solution could help with the following topics:</a:t>
            </a:r>
          </a:p>
          <a:p>
            <a:r>
              <a:rPr lang="en-US" sz="2200" dirty="0"/>
              <a:t>Getting a better overview and insight over the current System environment.</a:t>
            </a:r>
          </a:p>
          <a:p>
            <a:r>
              <a:rPr lang="en-US" sz="2200" dirty="0"/>
              <a:t>Identify and solve bottlenecks </a:t>
            </a:r>
          </a:p>
          <a:p>
            <a:r>
              <a:rPr lang="en-US" sz="2200" dirty="0"/>
              <a:t>Helps to scale</a:t>
            </a:r>
          </a:p>
          <a:p>
            <a:pPr lvl="1"/>
            <a:r>
              <a:rPr lang="en-US" sz="1800" dirty="0"/>
              <a:t>For growing user number</a:t>
            </a:r>
          </a:p>
          <a:p>
            <a:pPr lvl="1"/>
            <a:r>
              <a:rPr lang="en-US" sz="1800" dirty="0"/>
              <a:t>Changing data size</a:t>
            </a:r>
          </a:p>
          <a:p>
            <a:pPr lvl="1"/>
            <a:r>
              <a:rPr lang="en-US" sz="1800" dirty="0"/>
              <a:t>Growing Applications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1501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22F6605-902B-974F-AD4C-E63CB4F64089}"/>
              </a:ext>
            </a:extLst>
          </p:cNvPr>
          <p:cNvSpPr/>
          <p:nvPr/>
        </p:nvSpPr>
        <p:spPr>
          <a:xfrm>
            <a:off x="7392238" y="4483410"/>
            <a:ext cx="45953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André Hostombe</a:t>
            </a:r>
          </a:p>
          <a:p>
            <a:r>
              <a:rPr lang="de-DE" dirty="0"/>
              <a:t>Senior </a:t>
            </a:r>
            <a:r>
              <a:rPr lang="de-DE" dirty="0" err="1"/>
              <a:t>Sales</a:t>
            </a:r>
            <a:r>
              <a:rPr lang="de-DE" dirty="0"/>
              <a:t> Engineer </a:t>
            </a:r>
          </a:p>
          <a:p>
            <a:r>
              <a:rPr lang="de-DE" dirty="0" err="1"/>
              <a:t>andre@hostombe.com</a:t>
            </a:r>
            <a:endParaRPr lang="de-DE" dirty="0"/>
          </a:p>
          <a:p>
            <a:r>
              <a:rPr lang="de-DE" dirty="0"/>
              <a:t>+49 157 84584585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2A1354-9CEA-ED4F-80ED-2F5561337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891" y="1232210"/>
            <a:ext cx="279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72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</Words>
  <Application>Microsoft Macintosh PowerPoint</Application>
  <PresentationFormat>Breitbild</PresentationFormat>
  <Paragraphs>102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POC Summary</vt:lpstr>
      <vt:lpstr>Current Status vs. Target Situation</vt:lpstr>
      <vt:lpstr>Setup - Environment</vt:lpstr>
      <vt:lpstr>Prerequisites – Configure the environment</vt:lpstr>
      <vt:lpstr>Visualizing – General &amp; Alerting</vt:lpstr>
      <vt:lpstr>Visualizing – Alerting part 2</vt:lpstr>
      <vt:lpstr>Conclusion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POC Summary</dc:title>
  <dc:creator>André Hostombe</dc:creator>
  <cp:lastModifiedBy>André Hostombe</cp:lastModifiedBy>
  <cp:revision>14</cp:revision>
  <dcterms:created xsi:type="dcterms:W3CDTF">2018-10-10T09:34:59Z</dcterms:created>
  <dcterms:modified xsi:type="dcterms:W3CDTF">2018-10-10T21:01:36Z</dcterms:modified>
</cp:coreProperties>
</file>

<file path=docProps/thumbnail.jpeg>
</file>